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8" r:id="rId3"/>
    <p:sldMasterId id="2147483716" r:id="rId4"/>
  </p:sldMasterIdLst>
  <p:notesMasterIdLst>
    <p:notesMasterId r:id="rId28"/>
  </p:notesMasterIdLst>
  <p:handoutMasterIdLst>
    <p:handoutMasterId r:id="rId29"/>
  </p:handoutMasterIdLst>
  <p:sldIdLst>
    <p:sldId id="280" r:id="rId5"/>
    <p:sldId id="293" r:id="rId6"/>
    <p:sldId id="287" r:id="rId7"/>
    <p:sldId id="285" r:id="rId8"/>
    <p:sldId id="286" r:id="rId9"/>
    <p:sldId id="260" r:id="rId10"/>
    <p:sldId id="290" r:id="rId11"/>
    <p:sldId id="256" r:id="rId12"/>
    <p:sldId id="288" r:id="rId13"/>
    <p:sldId id="291" r:id="rId14"/>
    <p:sldId id="292" r:id="rId15"/>
    <p:sldId id="289" r:id="rId16"/>
    <p:sldId id="264" r:id="rId17"/>
    <p:sldId id="277" r:id="rId18"/>
    <p:sldId id="282" r:id="rId19"/>
    <p:sldId id="284" r:id="rId20"/>
    <p:sldId id="283" r:id="rId21"/>
    <p:sldId id="276" r:id="rId22"/>
    <p:sldId id="273" r:id="rId23"/>
    <p:sldId id="278" r:id="rId24"/>
    <p:sldId id="281" r:id="rId25"/>
    <p:sldId id="261" r:id="rId26"/>
    <p:sldId id="275" r:id="rId27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73"/>
    <a:srgbClr val="DFD67F"/>
    <a:srgbClr val="BB8EBE"/>
    <a:srgbClr val="C0AE00"/>
    <a:srgbClr val="DB0962"/>
    <a:srgbClr val="781D7E"/>
    <a:srgbClr val="EBB7CE"/>
    <a:srgbClr val="537B8D"/>
    <a:srgbClr val="B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86036" autoAdjust="0"/>
  </p:normalViewPr>
  <p:slideViewPr>
    <p:cSldViewPr>
      <p:cViewPr>
        <p:scale>
          <a:sx n="110" d="100"/>
          <a:sy n="110" d="100"/>
        </p:scale>
        <p:origin x="-72" y="2034"/>
      </p:cViewPr>
      <p:guideLst>
        <p:guide orient="horz" pos="3669"/>
        <p:guide orient="horz" pos="1570"/>
        <p:guide pos="272"/>
        <p:guide pos="5488"/>
        <p:guide pos="292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C2C03116-8872-4E4E-BD71-D868663E543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81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3477FD34-E586-4161-AD40-242107BE347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69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rhus.dk/~/media/Dokumenter/MBU/VI/Redskaber-og-inspiration/Medborgerskab/Slides-vedr--medborgerskab-ppt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linea.dk/simple-search?q=medborgerskab%20i%20skolen%20alinea" TargetMode="External"/><Relationship Id="rId5" Type="http://schemas.openxmlformats.org/officeDocument/2006/relationships/hyperlink" Target="http://medborger.net/ressourcer/undervisningsmaterialer.html" TargetMode="External"/><Relationship Id="rId4" Type="http://schemas.openxmlformats.org/officeDocument/2006/relationships/hyperlink" Target="http://pure.au.dk/portal/files/43916172/Undervisningsmateriale_demokrati_og_medborgerskab_DPU.pd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39E1E-A7D9-4938-8B24-7F52D34C5BF4}" type="slidenum">
              <a:rPr lang="da-DK"/>
              <a:pPr/>
              <a:t>1</a:t>
            </a:fld>
            <a:endParaRPr lang="da-DK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Nu ved vi overordnet hvad GMS er, nu vil vi gerne have lidt flere ord på og komme tætter på; HVORDAN</a:t>
            </a:r>
          </a:p>
          <a:p>
            <a:endParaRPr lang="da-DK" dirty="0" smtClean="0"/>
          </a:p>
          <a:p>
            <a:r>
              <a:rPr lang="da-DK" dirty="0" smtClean="0"/>
              <a:t>Kunne disse</a:t>
            </a:r>
            <a:r>
              <a:rPr lang="da-DK" baseline="0" dirty="0" smtClean="0"/>
              <a:t> være brugbare på en padlet:</a:t>
            </a:r>
          </a:p>
          <a:p>
            <a:r>
              <a:rPr lang="da-DK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http://www.aarhus.dk/~/media/Dokumenter/MBU/VI/Redskaber-og-inspiration/Medborgerskab/Slides-vedr--medborgerskab-ppt.pdf</a:t>
            </a:r>
            <a:endParaRPr lang="da-DK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a-DK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http://pure.au.dk/portal/files/43916172/Undervisningsmateriale_demokrati_og_medborgerskab_DPU.pdf</a:t>
            </a:r>
            <a:endParaRPr lang="da-DK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FEDT 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/>
              </a:rPr>
              <a:t>http://medborger.net/ressourcer/undervisningsmaterialer.html</a:t>
            </a:r>
            <a:endParaRPr lang="da-DK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a-DK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/>
              </a:rPr>
              <a:t>http://www.alinea.dk/simple-search?q=medborgerskab%20i%20skolen%20alinea</a:t>
            </a:r>
            <a:endParaRPr lang="da-DK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63E6E-2008-4349-8242-2626CCE0F56C}" type="slidenum">
              <a:rPr lang="da-DK"/>
              <a:pPr/>
              <a:t>21</a:t>
            </a:fld>
            <a:endParaRPr lang="da-DK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Figurer og grafer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50BC0-8DB4-4CEE-B493-90FA37D6DFA3}" type="slidenum">
              <a:rPr lang="da-DK"/>
              <a:pPr/>
              <a:t>22</a:t>
            </a:fld>
            <a:endParaRPr lang="da-DK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Figurer og grafer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D054F-27D9-422D-A231-F59539FF5B33}" type="slidenum">
              <a:rPr lang="da-DK"/>
              <a:pPr/>
              <a:t>23</a:t>
            </a:fld>
            <a:endParaRPr lang="da-DK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54447-65BE-4898-BD24-B60AF9460B32}" type="slidenum">
              <a:rPr lang="da-DK"/>
              <a:pPr/>
              <a:t>6</a:t>
            </a:fld>
            <a:endParaRPr lang="da-DK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Billeddias</a:t>
            </a:r>
          </a:p>
          <a:p>
            <a:endParaRPr lang="da-DK"/>
          </a:p>
          <a:p>
            <a:r>
              <a:rPr lang="da-DK"/>
              <a:t>Klik på Indsæt billede ikonet og find dit billede.</a:t>
            </a:r>
          </a:p>
          <a:p>
            <a:endParaRPr lang="da-DK"/>
          </a:p>
          <a:p>
            <a:r>
              <a:rPr lang="da-DK"/>
              <a:t>Billedet skal have størrelsen: højde: 9,26 cm, bredde: 23 cm.</a:t>
            </a:r>
          </a:p>
          <a:p>
            <a:endParaRPr lang="da-DK"/>
          </a:p>
          <a:p>
            <a:r>
              <a:rPr lang="da-DK"/>
              <a:t>Placering skal være: horisontalt: 1,2 cm og vertikalt: 6,93 cm fra øverste venstre hjørne</a:t>
            </a:r>
          </a:p>
          <a:p>
            <a:endParaRPr lang="da-DK"/>
          </a:p>
          <a:p>
            <a:r>
              <a:rPr lang="da-DK"/>
              <a:t>Brug eventuelt hjælpelinjer samt beskæringsfunktion til at placere billedet korrekt.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7CC06-53C5-4A08-894C-B648ED786520}" type="slidenum">
              <a:rPr lang="da-DK"/>
              <a:pPr/>
              <a:t>8</a:t>
            </a:fld>
            <a:endParaRPr lang="da-DK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a-DK" dirty="0" smtClean="0"/>
              <a:t>Deltagerne</a:t>
            </a:r>
            <a:r>
              <a:rPr lang="da-DK" baseline="0" dirty="0" smtClean="0"/>
              <a:t> deles ind i gruppe med 4 – 5 i hver gruppe</a:t>
            </a:r>
            <a:endParaRPr lang="da-DK" dirty="0" smtClean="0"/>
          </a:p>
          <a:p>
            <a:pPr marL="228600" indent="-228600">
              <a:buAutoNum type="arabicParenR"/>
            </a:pPr>
            <a:r>
              <a:rPr lang="da-DK" dirty="0" smtClean="0"/>
              <a:t>Deltagerne skriver for sig selv i et minut</a:t>
            </a:r>
            <a:r>
              <a:rPr lang="da-DK" baseline="0" dirty="0" smtClean="0"/>
              <a:t> – deres egen bud på hvad de tænker er vigtigst.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Bordet rundt – man nævner på skift 1 ting og diskuterer i gruppen om det er vigtigt nok til at komme ind i midten – det man er enig om skrives på Post-</a:t>
            </a:r>
            <a:r>
              <a:rPr lang="da-DK" baseline="0" dirty="0" err="1" smtClean="0"/>
              <a:t>its</a:t>
            </a:r>
            <a:endParaRPr lang="da-DK" baseline="0" dirty="0" smtClean="0"/>
          </a:p>
          <a:p>
            <a:pPr marL="228600" indent="-228600">
              <a:buAutoNum type="arabicParenR"/>
            </a:pPr>
            <a:endParaRPr lang="da-DK" baseline="0" dirty="0" smtClean="0"/>
          </a:p>
          <a:p>
            <a:pPr marL="0" indent="0">
              <a:buNone/>
            </a:pPr>
            <a:endParaRPr lang="da-DK" baseline="0" dirty="0" smtClean="0"/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53E58-0E51-4632-84CE-97A715FE6479}" type="slidenum">
              <a:rPr lang="da-DK"/>
              <a:pPr/>
              <a:t>13</a:t>
            </a:fld>
            <a:endParaRPr lang="da-DK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Tekstdias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775F9-301E-4453-831E-83C116574251}" type="slidenum">
              <a:rPr lang="da-DK"/>
              <a:pPr/>
              <a:t>14</a:t>
            </a:fld>
            <a:endParaRPr lang="da-DK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Når</a:t>
            </a:r>
            <a:r>
              <a:rPr lang="da-DK" baseline="0" dirty="0" smtClean="0"/>
              <a:t> I så er så langt, så skal der ses på kompetenceområder, læringsmål, tegn på læring osv.</a:t>
            </a:r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Medborgerskab i skolen – Gyldendal</a:t>
            </a:r>
            <a:r>
              <a:rPr lang="da-DK" baseline="0" dirty="0" smtClean="0"/>
              <a:t> lærerbibliotek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FD34-E586-4161-AD40-242107BE3476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277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15865-33C4-416D-81D3-66A683110EA7}" type="slidenum">
              <a:rPr lang="da-DK"/>
              <a:pPr/>
              <a:t>18</a:t>
            </a:fld>
            <a:endParaRPr lang="da-DK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Opfordring til at købe bogen: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ttps://www.saxo.com/dk/medborgerskab_helle-hinge_haeftet_9788702060782</a:t>
            </a:r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C2CBF-E192-44CC-9857-4F9AE611ADDD}" type="slidenum">
              <a:rPr lang="da-DK"/>
              <a:pPr/>
              <a:t>19</a:t>
            </a:fld>
            <a:endParaRPr lang="da-DK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Tekstdias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2F275-4BEE-45CE-9DA2-53DA614F859E}" type="slidenum">
              <a:rPr lang="da-DK"/>
              <a:pPr/>
              <a:t>20</a:t>
            </a:fld>
            <a:endParaRPr lang="da-DK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Links til at tage</a:t>
            </a:r>
            <a:r>
              <a:rPr lang="da-DK" baseline="0" dirty="0" smtClean="0"/>
              <a:t> med hjem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Billeddias</a:t>
            </a:r>
            <a:endParaRPr lang="da-DK" dirty="0"/>
          </a:p>
          <a:p>
            <a:endParaRPr lang="da-DK" dirty="0"/>
          </a:p>
          <a:p>
            <a:r>
              <a:rPr lang="da-DK" dirty="0"/>
              <a:t>Udskift baggrundsbillede: Indsæt nyt billede fra fil (Indsæt &gt; Billede &gt; Fra fil)</a:t>
            </a:r>
          </a:p>
          <a:p>
            <a:endParaRPr lang="da-DK" dirty="0"/>
          </a:p>
          <a:p>
            <a:r>
              <a:rPr lang="da-DK" dirty="0"/>
              <a:t>Billedets størrelse skal være 25,4 cm x 19,05 cm og placeres 0 cm fra top og 0 cm fra venstre kant.</a:t>
            </a:r>
          </a:p>
          <a:p>
            <a:r>
              <a:rPr lang="da-DK" dirty="0"/>
              <a:t>(</a:t>
            </a:r>
            <a:r>
              <a:rPr lang="da-DK" dirty="0" err="1"/>
              <a:t>Højreklik</a:t>
            </a:r>
            <a:r>
              <a:rPr lang="da-DK" dirty="0"/>
              <a:t> på billedet og vælg formater billede. Indsæt koordinater og størrelse. Klik OK)</a:t>
            </a:r>
          </a:p>
          <a:p>
            <a:endParaRPr lang="da-DK" dirty="0"/>
          </a:p>
          <a:p>
            <a:r>
              <a:rPr lang="da-DK" dirty="0" err="1"/>
              <a:t>Højreklik</a:t>
            </a:r>
            <a:r>
              <a:rPr lang="da-DK" dirty="0"/>
              <a:t> på billedet og vælg rækkefølge &gt; Placer bagerst.</a:t>
            </a:r>
          </a:p>
          <a:p>
            <a:r>
              <a:rPr lang="da-DK" dirty="0"/>
              <a:t>Slet det gamle billede. Herefter er det nye billede synligt.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2000" y="1984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41" y="44624"/>
            <a:ext cx="2049339" cy="10386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7938"/>
            <a:ext cx="64785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7088188" y="62738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1800" y="6269038"/>
            <a:ext cx="6405563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088188" y="64516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1191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4DF3F-3799-47AA-8BB9-4EFDF3068CA9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25" y="44624"/>
            <a:ext cx="2049339" cy="1002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12DCD-F417-4971-802A-42302414E5F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08AC6-033C-49B6-85D5-4DDBB9AD92F5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20588-5B45-4B79-947A-26321143F3B1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493A1-0CCF-484F-815E-1F0F9D5C51B4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88E13-CE23-4AB4-A688-29E7AC518132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2DED4-6B01-4946-9A1B-F06A15022717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083C6-A688-493F-8404-B7691D6B9763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9BC93-9951-465A-90E8-2A53DEAF89A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0B17-94C1-4C0B-903C-D3CAAE7E5952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0422E-5069-4DD3-9CC3-4B595F22B3EE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0555F-784E-4FCB-A4A0-F743C5BF9963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64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2778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36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33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3B2D03-09AD-4552-9B4D-4A1A2FE67D86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9B8DCBD-6236-46DA-A357-826287BF3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66" name="Text Box 18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25" y="44624"/>
            <a:ext cx="2049339" cy="10023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0FC7E-358E-44EF-9BA0-579B5BCB41E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35AF10D-5340-4097-B210-F2DF6053A0C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A8E22-CA0E-4636-BD69-728FCFC7740E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EBE1F50-F4DD-41A5-BAE5-DD9410CAC18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E055F-0446-441F-975A-022364B4C495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8C68398-BDE6-46DE-A7D4-2606E31775C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F3D86-40C1-4129-AE39-6D4804482A2D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2B3A478-A599-49FE-8CFE-D7FE90E1826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BCFAA-3E12-4F43-8523-C85481A543AA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86F4B36-E4ED-4253-ACB7-B6F23E283B6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F8FDD-631B-4540-AE8B-E40EEBAFBC43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CC56E9A-9749-44EF-99FE-FEFAEEB33AD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DB27C-312F-4395-A2F9-0D77B4F760C0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946D484-2F13-42AB-BA77-21A9917CFBC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F84C2-2FD9-4A0F-9BF3-E7115611B27F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F18B861-7938-41AA-B5DA-6BC32F836EB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CFD0D-8FF4-483A-8A15-D0E312037495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D9B6EA8E-7CC9-4E13-984D-E867D282773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C6A5A-A482-4C40-8122-E355C1746A90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7706841-8E88-4028-A690-F598B34A08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9B18-E05A-4488-B150-256224CBF92E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6520-C038-47A1-BF90-D5A04B4B2711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9D0BF61-90BF-462F-8D82-9B73BFE44C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56E-DABE-4717-8E50-8F57F187DB29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F332FB-5757-444A-9F9F-66D8FEE366D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3F33-0BE1-421B-B608-17A2E15E1E79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3D54D211-F678-43B6-83F6-F8C70CC00FA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BA9-577D-4C8D-ACBE-D3F5998F592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E78DE6C9-77CF-433F-BC46-CEDBD19E5A4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CB3-3A52-42AD-BF39-3F9713E7E21A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4F7DAAAA-420D-45C0-A854-DBF4A5AAD18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B9C5-7140-4718-BA3D-C2C1F8A4E754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72A66ECC-3CFD-46A1-B999-73BB2E67FA5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880D-091F-48D5-8D20-2F837618AB84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B531CB46-F7F5-4EC4-963C-0FB665528D5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3F8-ECA4-4407-9D49-35DF28F4E9A8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3B4CD52-7A29-4944-8378-6480FEB53E3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F27E-0DAB-4620-830E-EFDF53F0F786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86EF68-1F3A-43E0-BC66-0BE045D4EF45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7938"/>
            <a:ext cx="64785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7088188" y="62738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1800" y="6269038"/>
            <a:ext cx="6405563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088188" y="64516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41" y="44624"/>
            <a:ext cx="2049339" cy="1038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90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C352298-C315-4BBD-A548-970C226952D9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25" y="44624"/>
            <a:ext cx="2049339" cy="1038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601E54E-EE4F-468E-8EC5-14AA3F89A0C4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C01D196F-7E18-49E4-B0E2-F9AB1FD569FD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82665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82667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82668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82671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82672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82676" name="Text Box 52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25" y="44624"/>
            <a:ext cx="2049339" cy="1038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BCD095-9531-4652-A89C-A024EBF21B54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Side </a:t>
            </a:r>
            <a:fld id="{FEBB29CA-93C0-46BF-904E-F095A899BB4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://padlet.com/wall/228zoh25thw7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rikk0397/fbfe5nuv7i4y" TargetMode="External"/><Relationship Id="rId2" Type="http://schemas.openxmlformats.org/officeDocument/2006/relationships/hyperlink" Target="https://docs.google.com/document/d/1Uwy_v7zaan9BwZ-WMhC8CTeZPr7hiz-ymn9XDAmGLxk/edit?usp=sharing" TargetMode="Externa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K_NinOmFWw" TargetMode="Externa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.padlet.com/rikke_villumse1/6s9or7zx9n0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RLJscAlk1M" TargetMode="External"/><Relationship Id="rId2" Type="http://schemas.openxmlformats.org/officeDocument/2006/relationships/hyperlink" Target="https://youtu.be/D9Ihs241zeg" TargetMode="Externa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hyperlink" Target="http://www.unesco-asp.dk/da/associated-school-project/projekter/334-fra-almueskole-til-global-citizenship-hvordan-skaber-vi-en-skole-der-skaber-verdensborger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eleverdeniskole.dk/bibliotek/verdensmalene/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hyperlink" Target="http://unesdoc.unesco.org/images/0023/002329/232993e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dr.dk/Ultra/ultranyt/Nyheder/Artikler/2015/September/Boern-i-hele-verden-har-time-om-verdensmaal.htm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5418384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Rectangle 5"/>
          <p:cNvSpPr>
            <a:spLocks noGrp="1" noChangeArrowheads="1"/>
          </p:cNvSpPr>
          <p:nvPr>
            <p:ph idx="1"/>
          </p:nvPr>
        </p:nvSpPr>
        <p:spPr>
          <a:xfrm>
            <a:off x="5597896" y="1772816"/>
            <a:ext cx="82296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tx1"/>
                </a:solidFill>
              </a:rPr>
              <a:t>Viden om og inspiration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tx1"/>
                </a:solidFill>
              </a:rPr>
              <a:t>Kompetencer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tx1"/>
                </a:solidFill>
              </a:rPr>
              <a:t>aktiviteter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chemeClr val="tx1"/>
                </a:solidFill>
              </a:rPr>
              <a:t>Evaluering </a:t>
            </a:r>
          </a:p>
          <a:p>
            <a:pPr marL="0" indent="0">
              <a:buNone/>
            </a:pPr>
            <a:endParaRPr lang="da-DK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AD342988-C114-44AD-BFAB-EAE671E5D995}" type="datetime1">
              <a:rPr lang="da-DK">
                <a:solidFill>
                  <a:schemeClr val="tx1"/>
                </a:solidFill>
              </a:rPr>
              <a:pPr/>
              <a:t>29-03-2016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Indsæt note </a:t>
            </a:r>
            <a:r>
              <a:rPr lang="da-DK" dirty="0" smtClean="0">
                <a:solidFill>
                  <a:schemeClr val="tx1"/>
                </a:solidFill>
              </a:rPr>
              <a:t>og			www.uvm.dk/intvejl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Side </a:t>
            </a:r>
            <a:fld id="{B23D264A-7AD2-4F80-A9A9-A62E2258BBDD}" type="slidenum">
              <a:rPr lang="da-DK">
                <a:solidFill>
                  <a:schemeClr val="tx1"/>
                </a:solidFill>
              </a:rPr>
              <a:pPr/>
              <a:t>1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rgbClr val="FF0000"/>
                </a:solidFill>
              </a:rPr>
              <a:t>				Mål</a:t>
            </a:r>
            <a:endParaRPr lang="da-DK" sz="3200" dirty="0">
              <a:solidFill>
                <a:srgbClr val="FF0000"/>
              </a:solidFill>
            </a:endParaRPr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0260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2016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477" y="1029677"/>
            <a:ext cx="5576168" cy="4182126"/>
          </a:xfrm>
          <a:prstGeom prst="rect">
            <a:avLst/>
          </a:prstGeom>
        </p:spPr>
      </p:pic>
      <p:pic>
        <p:nvPicPr>
          <p:cNvPr id="11" name="Pladsholder til indhold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1140">
            <a:off x="4946248" y="1107615"/>
            <a:ext cx="3822700" cy="2867025"/>
          </a:xfrm>
        </p:spPr>
      </p:pic>
      <p:pic>
        <p:nvPicPr>
          <p:cNvPr id="10" name="Pladsholder til indhold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241174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56E-DABE-4717-8E50-8F57F187DB29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2016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F332FB-5757-444A-9F9F-66D8FEE366D5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540062" cy="5655047"/>
          </a:xfrm>
        </p:spPr>
      </p:pic>
    </p:spTree>
    <p:extLst>
      <p:ext uri="{BB962C8B-B14F-4D97-AF65-F5344CB8AC3E}">
        <p14:creationId xmlns:p14="http://schemas.microsoft.com/office/powerpoint/2010/main" val="119806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Postkort til lokalområdet</a:t>
            </a:r>
          </a:p>
          <a:p>
            <a:r>
              <a:rPr lang="da-DK" dirty="0" smtClean="0"/>
              <a:t>Malede alle mål på plader til skolegården</a:t>
            </a:r>
          </a:p>
          <a:p>
            <a:r>
              <a:rPr lang="da-DK" dirty="0" smtClean="0"/>
              <a:t>Budskaber på hænder – det vigtigste mål (QR-koder)</a:t>
            </a:r>
          </a:p>
          <a:p>
            <a:r>
              <a:rPr lang="da-DK" dirty="0" smtClean="0"/>
              <a:t>Collager med verdensmålene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Verdensmålene og aktiviteter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6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3" y="1096910"/>
            <a:ext cx="4325841" cy="42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933056"/>
            <a:ext cx="8277225" cy="3332162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solidFill>
                  <a:schemeClr val="tx1"/>
                </a:solidFill>
              </a:rPr>
              <a:t>Diskuter hvilke emner</a:t>
            </a:r>
            <a:r>
              <a:rPr lang="da-DK" sz="3200" b="1" dirty="0">
                <a:solidFill>
                  <a:schemeClr val="tx1"/>
                </a:solidFill>
              </a:rPr>
              <a:t> </a:t>
            </a:r>
            <a:r>
              <a:rPr lang="da-DK" sz="3200" b="1" dirty="0" smtClean="0">
                <a:solidFill>
                  <a:schemeClr val="tx1"/>
                </a:solidFill>
              </a:rPr>
              <a:t>og temaer</a:t>
            </a:r>
            <a:r>
              <a:rPr lang="da-DK" sz="3200" b="1" dirty="0">
                <a:solidFill>
                  <a:schemeClr val="tx1"/>
                </a:solidFill>
              </a:rPr>
              <a:t> </a:t>
            </a:r>
            <a:r>
              <a:rPr lang="da-DK" sz="3200" b="1" dirty="0" smtClean="0">
                <a:solidFill>
                  <a:schemeClr val="tx1"/>
                </a:solidFill>
              </a:rPr>
              <a:t>der er relevante</a:t>
            </a:r>
          </a:p>
          <a:p>
            <a:r>
              <a:rPr lang="da-DK" sz="3200" b="1" dirty="0" smtClean="0">
                <a:solidFill>
                  <a:schemeClr val="tx1"/>
                </a:solidFill>
              </a:rPr>
              <a:t>Forslag til emner og aktiviteter skrives på Post-</a:t>
            </a:r>
            <a:r>
              <a:rPr lang="da-DK" sz="3200" b="1" dirty="0" err="1" smtClean="0">
                <a:solidFill>
                  <a:schemeClr val="tx1"/>
                </a:solidFill>
              </a:rPr>
              <a:t>its</a:t>
            </a:r>
            <a:r>
              <a:rPr lang="da-DK" sz="3200" b="1" dirty="0" smtClean="0">
                <a:solidFill>
                  <a:schemeClr val="tx1"/>
                </a:solidFill>
              </a:rPr>
              <a:t> og sættes på ”</a:t>
            </a:r>
            <a:r>
              <a:rPr lang="da-DK" sz="3200" b="1" dirty="0" err="1" smtClean="0">
                <a:solidFill>
                  <a:schemeClr val="tx1"/>
                </a:solidFill>
              </a:rPr>
              <a:t>brownpaper</a:t>
            </a:r>
            <a:r>
              <a:rPr lang="da-DK" sz="3200" b="1" dirty="0" smtClean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589F-0CCA-4DED-BA44-3F2EB428B949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			www.uvm.dk/intvejl</a:t>
            </a: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AF4164EC-69D5-4DE4-BC0E-DBEA2AF90BE4}" type="slidenum">
              <a:rPr lang="da-DK"/>
              <a:pPr/>
              <a:t>13</a:t>
            </a:fld>
            <a:endParaRPr lang="da-DK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Overordnede emner og aktiviteter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825" y="1191"/>
            <a:ext cx="2289174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0260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Hvilke fag kan komme i spil under de forskellige emner?</a:t>
            </a:r>
            <a:endParaRPr lang="da-DK" dirty="0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4558" y="4149080"/>
            <a:ext cx="6478588" cy="11445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/>
              <a:t>Drøft på bordet mulige fag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/>
              <a:t>Sæt på ”</a:t>
            </a:r>
            <a:r>
              <a:rPr lang="da-DK" sz="2800" dirty="0" err="1" smtClean="0"/>
              <a:t>brownpaper</a:t>
            </a:r>
            <a:r>
              <a:rPr lang="da-DK" sz="2800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 smtClean="0"/>
              <a:t>Tag et billede med hjem</a:t>
            </a:r>
            <a:endParaRPr lang="da-DK" sz="28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42F2923-A46E-41EA-BBC8-EF27F5E70022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note og kildehenvisning via Header and Footer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B8F073E1-6598-43FC-8386-67C574F95167}" type="slidenum">
              <a:rPr lang="da-DK"/>
              <a:pPr/>
              <a:t>14</a:t>
            </a:fld>
            <a:endParaRPr lang="da-DK"/>
          </a:p>
        </p:txBody>
      </p:sp>
      <p:pic>
        <p:nvPicPr>
          <p:cNvPr id="257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1191"/>
            <a:ext cx="2289174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7029" name="Line 5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32000" y="6267600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7088400" y="64512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E2931405-45F6-4ED3-9481-1AAE8F998D71}" type="slidenum">
              <a:rPr lang="da-DK" smtClean="0">
                <a:solidFill>
                  <a:schemeClr val="bg1"/>
                </a:solidFill>
              </a:rPr>
              <a:pPr/>
              <a:t>14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088400" y="6271200"/>
            <a:ext cx="16192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fld id="{672FE470-62AA-438B-A7A4-EB5B9A2CD359}" type="datetime1">
              <a:rPr lang="da-DK" smtClean="0">
                <a:solidFill>
                  <a:schemeClr val="bg1"/>
                </a:solidFill>
              </a:rPr>
              <a:pPr/>
              <a:t>29-03-2016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25" y="116632"/>
            <a:ext cx="2048400" cy="100186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0260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DED4-6B01-4946-9A1B-F06A15022717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			www.uvm.dk/intvejl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B9BBC279-4C46-4E89-A672-338B53F364DC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293890" name="Picture 2" descr="earth-planet-atlas-1010145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91" y="1196752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0260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395536" y="1628800"/>
            <a:ext cx="28083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Gode materialer kan findes på følgende padlet: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http</a:t>
            </a:r>
            <a:r>
              <a:rPr lang="da-DK" dirty="0" smtClean="0"/>
              <a:t>://</a:t>
            </a:r>
            <a:r>
              <a:rPr lang="da-DK" dirty="0" smtClean="0">
                <a:hlinkClick r:id="rId5"/>
              </a:rPr>
              <a:t>padlet inspiration til globale undervisning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26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 smtClean="0"/>
              <a:t>Hvad skal evalueres? </a:t>
            </a:r>
          </a:p>
          <a:p>
            <a:pPr marL="301943" lvl="1" indent="0">
              <a:buNone/>
            </a:pPr>
            <a:r>
              <a:rPr lang="da-DK" sz="1800" dirty="0" smtClean="0"/>
              <a:t>(vores arbejde / elevernes arbejde) </a:t>
            </a:r>
          </a:p>
          <a:p>
            <a:pPr marL="301943" lvl="1" indent="0">
              <a:buNone/>
            </a:pPr>
            <a:r>
              <a:rPr lang="da-DK" sz="1800" dirty="0" smtClean="0"/>
              <a:t>Tænk kompetencer – hvad skal eleverne lærer?</a:t>
            </a:r>
          </a:p>
          <a:p>
            <a:r>
              <a:rPr lang="da-DK" sz="2800" dirty="0" smtClean="0"/>
              <a:t>Hvad skal evalueringen bruges til?  </a:t>
            </a:r>
          </a:p>
          <a:p>
            <a:r>
              <a:rPr lang="da-DK" sz="2800" dirty="0" smtClean="0"/>
              <a:t>Hvem skal evaluerer? </a:t>
            </a:r>
          </a:p>
          <a:p>
            <a:r>
              <a:rPr lang="da-DK" sz="2800" dirty="0" smtClean="0"/>
              <a:t>Hvornår skal der evalueres? </a:t>
            </a:r>
          </a:p>
          <a:p>
            <a:pPr marL="301943" lvl="1" indent="0">
              <a:buNone/>
            </a:pPr>
            <a:r>
              <a:rPr lang="da-DK" sz="1800" dirty="0" smtClean="0"/>
              <a:t>(løbende (formativt / endeligt </a:t>
            </a:r>
            <a:r>
              <a:rPr lang="da-DK" sz="1800" dirty="0" err="1" smtClean="0"/>
              <a:t>summativt</a:t>
            </a:r>
            <a:r>
              <a:rPr lang="da-DK" sz="1800" dirty="0" smtClean="0"/>
              <a:t>)</a:t>
            </a:r>
          </a:p>
          <a:p>
            <a:r>
              <a:rPr lang="da-DK" sz="2800" dirty="0" smtClean="0"/>
              <a:t>Hvordan skal vi evaluerer? </a:t>
            </a:r>
          </a:p>
          <a:p>
            <a:pPr marL="301943" lvl="1" indent="0">
              <a:buNone/>
            </a:pPr>
            <a:r>
              <a:rPr lang="da-DK" sz="1800" dirty="0" smtClean="0"/>
              <a:t>(hvem er det for)</a:t>
            </a:r>
          </a:p>
          <a:p>
            <a:pPr marL="301943" lvl="1" indent="0">
              <a:buNone/>
            </a:pPr>
            <a:endParaRPr lang="da-DK" sz="1800" dirty="0"/>
          </a:p>
          <a:p>
            <a:pPr marL="301943" lvl="1" indent="0">
              <a:buNone/>
            </a:pPr>
            <a:endParaRPr lang="da-DK" sz="1800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C7E-358E-44EF-9BA0-579B5BCB41E8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135AF10D-5340-4097-B210-F2DF6053A0CE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Evaluering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Før og efter evaluering (</a:t>
            </a:r>
            <a:r>
              <a:rPr lang="da-DK" dirty="0" smtClean="0"/>
              <a:t>selvevaluering)</a:t>
            </a:r>
          </a:p>
          <a:p>
            <a:pPr lvl="1"/>
            <a:r>
              <a:rPr lang="da-DK" dirty="0" smtClean="0">
                <a:hlinkClick r:id="rId2"/>
              </a:rPr>
              <a:t>skala evaluering</a:t>
            </a:r>
            <a:endParaRPr lang="da-DK" dirty="0" smtClean="0"/>
          </a:p>
          <a:p>
            <a:pPr lvl="1"/>
            <a:r>
              <a:rPr lang="da-DK" dirty="0" smtClean="0"/>
              <a:t>Portofolio </a:t>
            </a:r>
            <a:r>
              <a:rPr lang="da-DK" dirty="0" smtClean="0">
                <a:hlinkClick r:id="rId3"/>
              </a:rPr>
              <a:t>padlet</a:t>
            </a:r>
            <a:endParaRPr lang="da-DK" dirty="0" smtClean="0"/>
          </a:p>
          <a:p>
            <a:r>
              <a:rPr lang="da-DK" dirty="0" smtClean="0"/>
              <a:t>Evt. interviews af udvalgte elever (projekt evaluering)</a:t>
            </a:r>
          </a:p>
          <a:p>
            <a:r>
              <a:rPr lang="da-DK" dirty="0" smtClean="0"/>
              <a:t>Spørgeskema (projekt evaluering)</a:t>
            </a:r>
          </a:p>
          <a:p>
            <a:pPr lvl="1"/>
            <a:r>
              <a:rPr lang="da-DK" dirty="0" smtClean="0"/>
              <a:t>Hvilke kompetencer </a:t>
            </a:r>
          </a:p>
          <a:p>
            <a:pPr lvl="1"/>
            <a:r>
              <a:rPr lang="da-DK" dirty="0" smtClean="0"/>
              <a:t>Fik eleverne lært det vi tænkte</a:t>
            </a:r>
          </a:p>
          <a:p>
            <a:pPr marL="301943" lvl="1" indent="0"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C7E-358E-44EF-9BA0-579B5BCB41E8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135AF10D-5340-4097-B210-F2DF6053A0CE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 evaluering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35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5004" y="842456"/>
            <a:ext cx="7772400" cy="1780108"/>
          </a:xfrm>
        </p:spPr>
        <p:txBody>
          <a:bodyPr/>
          <a:lstStyle/>
          <a:p>
            <a:r>
              <a:rPr lang="da-DK" sz="4000" dirty="0" smtClean="0">
                <a:solidFill>
                  <a:srgbClr val="FF0000"/>
                </a:solidFill>
              </a:rPr>
              <a:t>Kom vi i mål?</a:t>
            </a:r>
            <a:endParaRPr lang="da-DK" sz="4000" dirty="0">
              <a:solidFill>
                <a:srgbClr val="FF0000"/>
              </a:solidFill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850868"/>
            <a:ext cx="6984776" cy="2352992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FF0000"/>
                </a:solidFill>
              </a:rPr>
              <a:t>Fik I viden og inspiration til: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0000"/>
                </a:solidFill>
              </a:rPr>
              <a:t>Global undervisning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0000"/>
                </a:solidFill>
              </a:rPr>
              <a:t>K</a:t>
            </a:r>
            <a:r>
              <a:rPr lang="da-DK" sz="2800" dirty="0" smtClean="0">
                <a:solidFill>
                  <a:srgbClr val="FF0000"/>
                </a:solidFill>
              </a:rPr>
              <a:t>ompetencer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FF0000"/>
                </a:solidFill>
              </a:rPr>
              <a:t>Evaluering</a:t>
            </a:r>
            <a:endParaRPr lang="da-DK" sz="2800" dirty="0">
              <a:solidFill>
                <a:srgbClr val="FF0000"/>
              </a:solidFill>
            </a:endParaRPr>
          </a:p>
          <a:p>
            <a:endParaRPr lang="da-DK" sz="2800" dirty="0" smtClean="0">
              <a:solidFill>
                <a:srgbClr val="FF0000"/>
              </a:solidFill>
            </a:endParaRPr>
          </a:p>
          <a:p>
            <a:endParaRPr lang="da-DK" sz="4000" dirty="0">
              <a:solidFill>
                <a:srgbClr val="FF0000"/>
              </a:solidFill>
            </a:endParaRPr>
          </a:p>
          <a:p>
            <a:endParaRPr lang="da-DK" sz="4000" dirty="0" smtClean="0">
              <a:solidFill>
                <a:srgbClr val="FF0000"/>
              </a:solidFill>
            </a:endParaRPr>
          </a:p>
          <a:p>
            <a:endParaRPr lang="da-DK" sz="40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44CD3B8C-3DFB-4AEA-AD6E-99DE589D4D7C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923928" y="8325544"/>
            <a:ext cx="3786691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528A449C-6400-453B-8C9D-5B8C702D8157}" type="slidenum">
              <a:rPr lang="da-DK"/>
              <a:pPr/>
              <a:t>18</a:t>
            </a:fld>
            <a:endParaRPr lang="da-DK"/>
          </a:p>
        </p:txBody>
      </p:sp>
      <p:pic>
        <p:nvPicPr>
          <p:cNvPr id="2549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1191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4981" name="Line 5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7088400" y="64512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E2931405-45F6-4ED3-9481-1AAE8F998D71}" type="slidenum">
              <a:rPr lang="da-DK" smtClean="0">
                <a:solidFill>
                  <a:schemeClr val="bg1"/>
                </a:solidFill>
              </a:rPr>
              <a:pPr/>
              <a:t>18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088400" y="6271200"/>
            <a:ext cx="16192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fld id="{672FE470-62AA-438B-A7A4-EB5B9A2CD359}" type="datetime1">
              <a:rPr lang="da-DK" smtClean="0">
                <a:solidFill>
                  <a:schemeClr val="bg1"/>
                </a:solidFill>
              </a:rPr>
              <a:pPr/>
              <a:t>29-03-2016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50" y="358698"/>
            <a:ext cx="2048400" cy="100186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78" y="4265688"/>
            <a:ext cx="1888372" cy="18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4" y="6142032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335A-2CD3-4B75-9DE5-52EC7492A94B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Indsæt note og kildehenvisning </a:t>
            </a:r>
            <a:r>
              <a:rPr lang="da-DK" dirty="0" smtClean="0"/>
              <a:t>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E5801DFF-D613-4E72-8DA1-2C534476F128}" type="slidenum">
              <a:rPr lang="da-DK"/>
              <a:pPr/>
              <a:t>19</a:t>
            </a:fld>
            <a:endParaRPr lang="da-DK"/>
          </a:p>
        </p:txBody>
      </p:sp>
      <p:sp>
        <p:nvSpPr>
          <p:cNvPr id="239621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da-DK" sz="1600" dirty="0"/>
          </a:p>
        </p:txBody>
      </p:sp>
      <p:sp>
        <p:nvSpPr>
          <p:cNvPr id="239622" name="Rectangle 6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endParaRPr lang="da-DK" sz="16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825" y="1191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Kulturmøder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  <a:hlinkClick r:id="rId2"/>
              </a:rPr>
              <a:t>Reklame fra HSBC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2016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8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a-DK" dirty="0" smtClean="0">
              <a:hlinkClick r:id="rId3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01F2498-FAC8-410B-90E4-97ABE54D834D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note og kildehenvisning via Header and Footer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D54C8A31-DC9F-4054-BA09-12FC084E7D0B}" type="slidenum">
              <a:rPr lang="da-DK"/>
              <a:pPr/>
              <a:t>20</a:t>
            </a:fld>
            <a:endParaRPr lang="da-DK"/>
          </a:p>
        </p:txBody>
      </p:sp>
      <p:pic>
        <p:nvPicPr>
          <p:cNvPr id="259083" name="Picture 11" descr="ob2"/>
          <p:cNvPicPr>
            <a:picLocks noChangeAspect="1" noChangeArrowheads="1"/>
          </p:cNvPicPr>
          <p:nvPr/>
        </p:nvPicPr>
        <p:blipFill>
          <a:blip r:embed="rId4" cstate="print"/>
          <a:srcRect l="548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259078" name="Line 6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59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296" y="0"/>
            <a:ext cx="2281765" cy="1711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32000" y="6267600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Indsæt note og kildehenvisning via  Sidehoved og sidefod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7088400" y="64512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bg1"/>
                </a:solidFill>
              </a:rPr>
              <a:t>Side </a:t>
            </a:r>
            <a:fld id="{E2931405-45F6-4ED3-9481-1AAE8F998D71}" type="slidenum">
              <a:rPr lang="da-DK" smtClean="0">
                <a:solidFill>
                  <a:schemeClr val="bg1"/>
                </a:solidFill>
              </a:rPr>
              <a:pPr/>
              <a:t>20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088400" y="6271200"/>
            <a:ext cx="16192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fld id="{672FE470-62AA-438B-A7A4-EB5B9A2CD359}" type="datetime1">
              <a:rPr lang="da-DK" smtClean="0">
                <a:solidFill>
                  <a:schemeClr val="bg1"/>
                </a:solidFill>
              </a:rPr>
              <a:pPr/>
              <a:t>29-03-2016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25" y="116632"/>
            <a:ext cx="2048400" cy="100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2497138"/>
            <a:ext cx="4065588" cy="3332162"/>
          </a:xfrm>
        </p:spPr>
        <p:txBody>
          <a:bodyPr/>
          <a:lstStyle/>
          <a:p>
            <a:endParaRPr lang="da-DK" sz="1600" dirty="0"/>
          </a:p>
        </p:txBody>
      </p:sp>
      <p:graphicFrame>
        <p:nvGraphicFramePr>
          <p:cNvPr id="2908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33888" y="2520950"/>
          <a:ext cx="414178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7" name="Chart" r:id="rId4" imgW="4238506" imgH="3333660" progId="MSGraph.Chart.8">
                  <p:embed followColorScheme="full"/>
                </p:oleObj>
              </mc:Choice>
              <mc:Fallback>
                <p:oleObj name="Chart" r:id="rId4" imgW="4238506" imgH="333366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520950"/>
                        <a:ext cx="4141787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B94D-04A2-4070-BCF5-A4E2F933B129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6D3ECA0D-E0FD-4BA9-A0D7-E4DCDC60E2A1}" type="slidenum">
              <a:rPr lang="da-DK"/>
              <a:pPr/>
              <a:t>21</a:t>
            </a:fld>
            <a:endParaRPr lang="da-DK"/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-2346325" y="3117850"/>
            <a:ext cx="2160587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da-DK" sz="1100">
                <a:solidFill>
                  <a:schemeClr val="bg1"/>
                </a:solidFill>
              </a:rPr>
              <a:t>Du skal tage en kopi af dette dias for at få farverne med over i dine egne figurer. Derefter kan du ændre graftypen.</a:t>
            </a:r>
          </a:p>
          <a:p>
            <a:pPr>
              <a:lnSpc>
                <a:spcPts val="1500"/>
              </a:lnSpc>
            </a:pPr>
            <a:endParaRPr lang="da-DK" sz="1100">
              <a:solidFill>
                <a:schemeClr val="bg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825" y="1191"/>
            <a:ext cx="2289173" cy="171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2497138"/>
            <a:ext cx="4065588" cy="3332162"/>
          </a:xfrm>
        </p:spPr>
        <p:txBody>
          <a:bodyPr/>
          <a:lstStyle/>
          <a:p>
            <a:endParaRPr lang="da-DK" sz="1600" dirty="0"/>
          </a:p>
        </p:txBody>
      </p:sp>
      <p:graphicFrame>
        <p:nvGraphicFramePr>
          <p:cNvPr id="1720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33888" y="2520950"/>
          <a:ext cx="414178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5" name="Chart" r:id="rId4" imgW="4238506" imgH="3333660" progId="MSGraph.Chart.8">
                  <p:embed followColorScheme="full"/>
                </p:oleObj>
              </mc:Choice>
              <mc:Fallback>
                <p:oleObj name="Chart" r:id="rId4" imgW="4238506" imgH="3333660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520950"/>
                        <a:ext cx="4141787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7E16-1053-444A-94D6-8CDC30286CEE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4F8F4C21-AFF8-4A01-853C-4B261C247315}" type="slidenum">
              <a:rPr lang="da-DK"/>
              <a:pPr/>
              <a:t>22</a:t>
            </a:fld>
            <a:endParaRPr lang="da-DK"/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-2346325" y="3117850"/>
            <a:ext cx="2160587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da-DK" sz="1100">
                <a:solidFill>
                  <a:schemeClr val="bg1"/>
                </a:solidFill>
              </a:rPr>
              <a:t>I figurer skal du benytte de farver, der ses ud for figuren her til højre. Farverne skal benyttes i den rækkefølge, som de står listet. Figuren viser et eksempel, hvor samtlige mulige farver benyttes.</a:t>
            </a:r>
          </a:p>
          <a:p>
            <a:pPr>
              <a:lnSpc>
                <a:spcPts val="1500"/>
              </a:lnSpc>
            </a:pPr>
            <a:endParaRPr lang="da-DK" sz="110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</a:pPr>
            <a:r>
              <a:rPr lang="da-DK" sz="1100">
                <a:solidFill>
                  <a:schemeClr val="bg1"/>
                </a:solidFill>
              </a:rPr>
              <a:t>Du skal tage en kopi af dette dias for at få farverne med over i dine egne figurer. Derefter kan du ændre graftypen.</a:t>
            </a:r>
          </a:p>
          <a:p>
            <a:pPr>
              <a:lnSpc>
                <a:spcPts val="1500"/>
              </a:lnSpc>
            </a:pPr>
            <a:endParaRPr lang="da-DK" sz="1100">
              <a:solidFill>
                <a:schemeClr val="bg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825" y="1191"/>
            <a:ext cx="2289173" cy="171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9E98-A975-459C-BF78-089077162768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8FEBC425-8B41-4156-8426-63847BD65E51}" type="slidenum">
              <a:rPr lang="da-DK"/>
              <a:pPr/>
              <a:t>23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”Fang en makker”</a:t>
            </a:r>
            <a:endParaRPr lang="da-DK" dirty="0" smtClean="0"/>
          </a:p>
          <a:p>
            <a:r>
              <a:rPr lang="da-DK" dirty="0" smtClean="0"/>
              <a:t>Tilbage i gruppen</a:t>
            </a:r>
            <a:endParaRPr lang="da-DK" dirty="0" smtClean="0"/>
          </a:p>
          <a:p>
            <a:r>
              <a:rPr lang="da-DK" dirty="0" smtClean="0"/>
              <a:t>Skriv jeres udsagn på Post-</a:t>
            </a:r>
            <a:r>
              <a:rPr lang="da-DK" dirty="0" err="1" smtClean="0"/>
              <a:t>Its</a:t>
            </a:r>
            <a:endParaRPr lang="da-DK" dirty="0" smtClean="0"/>
          </a:p>
          <a:p>
            <a:r>
              <a:rPr lang="da-DK" dirty="0" smtClean="0"/>
              <a:t>Post-</a:t>
            </a:r>
            <a:r>
              <a:rPr lang="da-DK" dirty="0" err="1" smtClean="0"/>
              <a:t>Its</a:t>
            </a:r>
            <a:r>
              <a:rPr lang="da-DK" dirty="0" smtClean="0"/>
              <a:t> på væggen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2016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en verdensborger?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2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da-DK" dirty="0" smtClean="0">
                <a:hlinkClick r:id="rId2"/>
              </a:rPr>
              <a:t>Video</a:t>
            </a:r>
            <a:endParaRPr lang="da-DK" dirty="0" smtClean="0"/>
          </a:p>
          <a:p>
            <a:r>
              <a:rPr lang="da-DK" dirty="0" err="1" smtClean="0">
                <a:hlinkClick r:id="rId3"/>
              </a:rPr>
              <a:t>Sorry</a:t>
            </a:r>
            <a:endParaRPr lang="da-DK" dirty="0" smtClean="0"/>
          </a:p>
          <a:p>
            <a:r>
              <a:rPr lang="da-DK" dirty="0" smtClean="0">
                <a:hlinkClick r:id="rId4"/>
              </a:rPr>
              <a:t>ASP netværk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DCD-F417-4971-802A-42302414E5F8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29-3-2016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512C42C3-3470-45EA-8B0F-CC852A878CB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706" y="-32568"/>
            <a:ext cx="6478588" cy="4536504"/>
          </a:xfrm>
        </p:spPr>
        <p:txBody>
          <a:bodyPr>
            <a:normAutofit/>
          </a:bodyPr>
          <a:lstStyle/>
          <a:p>
            <a:pPr algn="l"/>
            <a:r>
              <a:rPr lang="da-DK" dirty="0" smtClean="0">
                <a:solidFill>
                  <a:schemeClr val="tx1"/>
                </a:solidFill>
              </a:rPr>
              <a:t>”The </a:t>
            </a:r>
            <a:r>
              <a:rPr lang="da-DK" dirty="0" err="1" smtClean="0">
                <a:solidFill>
                  <a:schemeClr val="tx1"/>
                </a:solidFill>
              </a:rPr>
              <a:t>Danger</a:t>
            </a:r>
            <a:r>
              <a:rPr lang="da-DK" dirty="0" smtClean="0">
                <a:solidFill>
                  <a:schemeClr val="tx1"/>
                </a:solidFill>
              </a:rPr>
              <a:t> of a Single Story”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sz="2800" b="0" dirty="0" err="1">
                <a:solidFill>
                  <a:schemeClr val="tx1"/>
                </a:solidFill>
              </a:rPr>
              <a:t>Chimamanda</a:t>
            </a:r>
            <a:r>
              <a:rPr lang="da-DK" sz="2800" b="0" dirty="0">
                <a:solidFill>
                  <a:schemeClr val="tx1"/>
                </a:solidFill>
              </a:rPr>
              <a:t> </a:t>
            </a:r>
            <a:r>
              <a:rPr lang="da-DK" sz="2800" b="0" dirty="0" err="1">
                <a:solidFill>
                  <a:schemeClr val="tx1"/>
                </a:solidFill>
              </a:rPr>
              <a:t>Ngozi</a:t>
            </a:r>
            <a:r>
              <a:rPr lang="da-DK" sz="2800" b="0" dirty="0">
                <a:solidFill>
                  <a:schemeClr val="tx1"/>
                </a:solidFill>
              </a:rPr>
              <a:t> </a:t>
            </a:r>
            <a:r>
              <a:rPr lang="da-DK" sz="2800" b="0" dirty="0" err="1">
                <a:solidFill>
                  <a:schemeClr val="tx1"/>
                </a:solidFill>
              </a:rPr>
              <a:t>Adichie</a:t>
            </a:r>
            <a:r>
              <a:rPr lang="da-DK" b="0" dirty="0">
                <a:solidFill>
                  <a:schemeClr val="tx1"/>
                </a:solidFill>
              </a:rPr>
              <a:t/>
            </a:r>
            <a:br>
              <a:rPr lang="da-DK" b="0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91842" name="Picture 2" descr="C:\Users\B016259\AppData\Local\Microsoft\Windows\Temporary Internet Files\Content.IE5\6EV39OQY\9466688_0IDZz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8549"/>
            <a:ext cx="4064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24736" cy="4683510"/>
          </a:xfrm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</a:t>
            </a:r>
            <a:r>
              <a:rPr lang="da-DK" dirty="0"/>
              <a:t>globale i undervisningen – Skanderborg 29-3-2016</a:t>
            </a:r>
          </a:p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De 17 Verdens Mål</a:t>
            </a:r>
            <a:br>
              <a:rPr lang="da-DK" dirty="0" smtClean="0"/>
            </a:br>
            <a:r>
              <a:rPr lang="da-DK" dirty="0" smtClean="0"/>
              <a:t>”</a:t>
            </a:r>
            <a:r>
              <a:rPr lang="da-DK" sz="3200" dirty="0" err="1" smtClean="0"/>
              <a:t>Sustainable</a:t>
            </a:r>
            <a:r>
              <a:rPr lang="da-DK" sz="3200" dirty="0" smtClean="0"/>
              <a:t> </a:t>
            </a:r>
            <a:r>
              <a:rPr lang="da-DK" sz="3200" dirty="0" err="1" smtClean="0"/>
              <a:t>development</a:t>
            </a:r>
            <a:r>
              <a:rPr lang="da-DK" sz="3200" dirty="0" smtClean="0"/>
              <a:t> </a:t>
            </a:r>
            <a:r>
              <a:rPr lang="da-DK" sz="3200" dirty="0" err="1" smtClean="0"/>
              <a:t>goals</a:t>
            </a:r>
            <a:r>
              <a:rPr lang="da-DK" sz="3200" dirty="0" smtClean="0"/>
              <a:t>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50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EE44-E8C7-468A-AA64-334C9F04C79B}" type="datetime1">
              <a:rPr lang="da-DK"/>
              <a:pPr/>
              <a:t>29-03-2016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9512" y="6429191"/>
            <a:ext cx="3786691" cy="365125"/>
          </a:xfrm>
        </p:spPr>
        <p:txBody>
          <a:bodyPr/>
          <a:lstStyle/>
          <a:p>
            <a:r>
              <a:rPr lang="da-DK" dirty="0" smtClean="0"/>
              <a:t>			</a:t>
            </a: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74F48DD8-8EE2-4F11-953F-351EA847009B}" type="slidenum">
              <a:rPr lang="da-DK"/>
              <a:pPr/>
              <a:t>6</a:t>
            </a:fld>
            <a:endParaRPr lang="da-DK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825" y="1191"/>
            <a:ext cx="2289172" cy="171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184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319"/>
            <a:ext cx="4687218" cy="62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0260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2016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2422BA6A-2CEF-46ED-93BA-979740AEA7F0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17161" y="308348"/>
            <a:ext cx="8229600" cy="1252728"/>
          </a:xfrm>
        </p:spPr>
        <p:txBody>
          <a:bodyPr/>
          <a:lstStyle/>
          <a:p>
            <a:r>
              <a:rPr lang="da-DK" dirty="0" smtClean="0"/>
              <a:t>Nøgle kompetencer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19928" cy="3909864"/>
          </a:xfrm>
        </p:spPr>
      </p:pic>
    </p:spTree>
    <p:extLst>
      <p:ext uri="{BB962C8B-B14F-4D97-AF65-F5344CB8AC3E}">
        <p14:creationId xmlns:p14="http://schemas.microsoft.com/office/powerpoint/2010/main" val="37917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32656"/>
            <a:ext cx="7772400" cy="1780108"/>
          </a:xfrm>
        </p:spPr>
        <p:txBody>
          <a:bodyPr/>
          <a:lstStyle/>
          <a:p>
            <a:r>
              <a:rPr lang="da-DK" b="1" dirty="0" smtClean="0">
                <a:solidFill>
                  <a:schemeClr val="tx1"/>
                </a:solidFill>
              </a:rPr>
              <a:t>Møde på midten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1844824"/>
            <a:ext cx="6478588" cy="1144587"/>
          </a:xfrm>
        </p:spPr>
        <p:txBody>
          <a:bodyPr>
            <a:normAutofit fontScale="25000" lnSpcReduction="20000"/>
          </a:bodyPr>
          <a:lstStyle/>
          <a:p>
            <a:r>
              <a:rPr lang="da-DK" sz="11200" dirty="0" smtClean="0">
                <a:solidFill>
                  <a:schemeClr val="tx1"/>
                </a:solidFill>
              </a:rPr>
              <a:t>Hvad skal eleverne lære?</a:t>
            </a:r>
          </a:p>
          <a:p>
            <a:r>
              <a:rPr lang="da-DK" sz="11200" dirty="0" smtClean="0">
                <a:solidFill>
                  <a:schemeClr val="tx1"/>
                </a:solidFill>
              </a:rPr>
              <a:t>Hvilke kompetencer skal de have med sig?</a:t>
            </a:r>
          </a:p>
          <a:p>
            <a:pPr marL="938213" lvl="1" indent="-342900" algn="l">
              <a:buFont typeface="Arial" panose="020B0604020202020204" pitchFamily="34" charset="0"/>
              <a:buChar char="•"/>
            </a:pPr>
            <a:endParaRPr lang="da-DK" sz="11200" dirty="0" smtClean="0">
              <a:solidFill>
                <a:schemeClr val="tx1"/>
              </a:solidFill>
            </a:endParaRPr>
          </a:p>
          <a:p>
            <a:pPr marL="938213" lvl="1" indent="-342900" algn="l">
              <a:buFont typeface="Arial" panose="020B0604020202020204" pitchFamily="34" charset="0"/>
              <a:buChar char="•"/>
            </a:pPr>
            <a:r>
              <a:rPr lang="da-DK" sz="11200" u="sng" dirty="0" smtClean="0">
                <a:solidFill>
                  <a:schemeClr val="tx1"/>
                </a:solidFill>
              </a:rPr>
              <a:t>1 min. </a:t>
            </a:r>
            <a:r>
              <a:rPr lang="da-DK" sz="11200" dirty="0" smtClean="0">
                <a:solidFill>
                  <a:schemeClr val="tx1"/>
                </a:solidFill>
              </a:rPr>
              <a:t>tænk selv og skriv i eget felt</a:t>
            </a:r>
          </a:p>
          <a:p>
            <a:pPr marL="938213" lvl="1" indent="-342900" algn="l">
              <a:buFont typeface="Arial" panose="020B0604020202020204" pitchFamily="34" charset="0"/>
              <a:buChar char="•"/>
            </a:pPr>
            <a:r>
              <a:rPr lang="da-DK" sz="11200" u="sng" dirty="0" smtClean="0">
                <a:solidFill>
                  <a:schemeClr val="tx1"/>
                </a:solidFill>
              </a:rPr>
              <a:t>4 min. </a:t>
            </a:r>
            <a:r>
              <a:rPr lang="da-DK" sz="11200" dirty="0" smtClean="0">
                <a:solidFill>
                  <a:schemeClr val="tx1"/>
                </a:solidFill>
              </a:rPr>
              <a:t>bordet rundt præsentation</a:t>
            </a:r>
          </a:p>
          <a:p>
            <a:pPr marL="938213" lvl="1" indent="-342900" algn="l">
              <a:buFont typeface="Arial" panose="020B0604020202020204" pitchFamily="34" charset="0"/>
              <a:buChar char="•"/>
            </a:pPr>
            <a:r>
              <a:rPr lang="da-DK" sz="11200" dirty="0" smtClean="0">
                <a:solidFill>
                  <a:schemeClr val="tx1"/>
                </a:solidFill>
              </a:rPr>
              <a:t>Hvilke bud skal ind i midten på Post-</a:t>
            </a:r>
            <a:r>
              <a:rPr lang="da-DK" sz="11200" dirty="0" err="1" smtClean="0">
                <a:solidFill>
                  <a:schemeClr val="tx1"/>
                </a:solidFill>
              </a:rPr>
              <a:t>its</a:t>
            </a:r>
            <a:endParaRPr lang="da-DK" sz="11200" dirty="0" smtClean="0">
              <a:solidFill>
                <a:schemeClr val="tx1"/>
              </a:solidFill>
            </a:endParaRPr>
          </a:p>
          <a:p>
            <a:pPr marL="938213" lvl="1" indent="-342900" algn="l">
              <a:buFont typeface="Arial" panose="020B0604020202020204" pitchFamily="34" charset="0"/>
              <a:buChar char="•"/>
            </a:pPr>
            <a:r>
              <a:rPr lang="da-DK" sz="11200" dirty="0" smtClean="0">
                <a:solidFill>
                  <a:schemeClr val="tx1"/>
                </a:solidFill>
              </a:rPr>
              <a:t>Sæt Post-</a:t>
            </a:r>
            <a:r>
              <a:rPr lang="da-DK" sz="11200" dirty="0" err="1" smtClean="0">
                <a:solidFill>
                  <a:schemeClr val="tx1"/>
                </a:solidFill>
              </a:rPr>
              <a:t>its</a:t>
            </a:r>
            <a:r>
              <a:rPr lang="da-DK" sz="11200" dirty="0" smtClean="0">
                <a:solidFill>
                  <a:schemeClr val="tx1"/>
                </a:solidFill>
              </a:rPr>
              <a:t> på fælles væg</a:t>
            </a:r>
          </a:p>
          <a:p>
            <a:pPr marL="938213" lvl="1" indent="-342900" algn="ctr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69FF921-2B8D-42E0-A4F1-CE4798F3C810}" type="datetime1">
              <a:rPr lang="da-DK">
                <a:solidFill>
                  <a:schemeClr val="bg1"/>
                </a:solidFill>
              </a:rPr>
              <a:pPr/>
              <a:t>29-03-2016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			www.uvm.dk/intvejl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Side </a:t>
            </a:r>
            <a:fld id="{C2F339E4-6B37-4CD9-B581-C2565598E1B5}" type="slidenum">
              <a:rPr lang="da-DK">
                <a:solidFill>
                  <a:schemeClr val="bg1"/>
                </a:solidFill>
              </a:rPr>
              <a:pPr/>
              <a:t>8</a:t>
            </a:fld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0260"/>
            <a:ext cx="1266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budskaber til verdensledere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83C6-A688-493F-8404-B7691D6B9763}" type="datetime1">
              <a:rPr lang="da-DK" smtClean="0"/>
              <a:pPr/>
              <a:t>29-03-2016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Det globale i undervisningen – Skanderborg 2016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22BA6A-2CEF-46ED-93BA-979740AEA7F0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Tema uge Randersgades skole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73252"/>
            <a:ext cx="4746104" cy="296631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1111">
            <a:off x="5175605" y="3318788"/>
            <a:ext cx="3665984" cy="2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P-præsentation KTS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ød - Ministeriet for børn og undervisning">
  <a:themeElements>
    <a:clrScheme name="Rød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Rød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Rød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PP-præsentation KTS</Template>
  <TotalTime>582</TotalTime>
  <Words>914</Words>
  <Application>Microsoft Office PowerPoint</Application>
  <PresentationFormat>Skærmshow (4:3)</PresentationFormat>
  <Paragraphs>203</Paragraphs>
  <Slides>23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8" baseType="lpstr">
      <vt:lpstr>PP-præsentation KTS</vt:lpstr>
      <vt:lpstr>Blå - Ministeriet for børn og undervisning</vt:lpstr>
      <vt:lpstr>Rød - Ministeriet for børn og undervisning</vt:lpstr>
      <vt:lpstr>Bølgeform</vt:lpstr>
      <vt:lpstr>Chart</vt:lpstr>
      <vt:lpstr>    Mål</vt:lpstr>
      <vt:lpstr>Kulturmøder</vt:lpstr>
      <vt:lpstr>Hvad er en verdensborger?</vt:lpstr>
      <vt:lpstr>”The Danger of a Single Story”  Chimamanda Ngozi Adichie </vt:lpstr>
      <vt:lpstr>De 17 Verdens Mål ”Sustainable development goals”</vt:lpstr>
      <vt:lpstr>PowerPoint-præsentation</vt:lpstr>
      <vt:lpstr>Nøgle kompetencer</vt:lpstr>
      <vt:lpstr>Møde på midten </vt:lpstr>
      <vt:lpstr>Tema uge Randersgades skole</vt:lpstr>
      <vt:lpstr>PowerPoint-præsentation</vt:lpstr>
      <vt:lpstr>PowerPoint-præsentation</vt:lpstr>
      <vt:lpstr>Verdensmålene og aktiviteter</vt:lpstr>
      <vt:lpstr>Overordnede emner og aktiviteter</vt:lpstr>
      <vt:lpstr>Hvilke fag kan komme i spil under de forskellige emner?</vt:lpstr>
      <vt:lpstr>PowerPoint-præsentation</vt:lpstr>
      <vt:lpstr>Evaluering</vt:lpstr>
      <vt:lpstr>Elev evaluering</vt:lpstr>
      <vt:lpstr>Kom vi i mål?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UNI-C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Pilehave Jensen</dc:creator>
  <cp:lastModifiedBy>Rikke Torp Villumsen</cp:lastModifiedBy>
  <cp:revision>44</cp:revision>
  <dcterms:created xsi:type="dcterms:W3CDTF">2014-09-16T07:48:47Z</dcterms:created>
  <dcterms:modified xsi:type="dcterms:W3CDTF">2016-03-29T09:34:32Z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